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09" r:id="rId3"/>
    <p:sldId id="2510" r:id="rId5"/>
    <p:sldId id="2511" r:id="rId6"/>
    <p:sldId id="2512" r:id="rId7"/>
    <p:sldId id="2513" r:id="rId8"/>
    <p:sldId id="2514" r:id="rId9"/>
    <p:sldId id="2515" r:id="rId10"/>
    <p:sldId id="2516" r:id="rId11"/>
    <p:sldId id="2517" r:id="rId12"/>
    <p:sldId id="2518" r:id="rId13"/>
    <p:sldId id="2519" r:id="rId14"/>
    <p:sldId id="2520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ve.zhu@fit2cloud.com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A6C9EA"/>
    <a:srgbClr val="2C89CE"/>
    <a:srgbClr val="D3D7DB"/>
    <a:srgbClr val="0A7BE0"/>
    <a:srgbClr val="535353"/>
    <a:srgbClr val="60B0F8"/>
    <a:srgbClr val="80B7CB"/>
    <a:srgbClr val="5FAAC3"/>
    <a:srgbClr val="0C7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9"/>
    <p:restoredTop sz="82073"/>
  </p:normalViewPr>
  <p:slideViewPr>
    <p:cSldViewPr snapToGrid="0" snapToObjects="1">
      <p:cViewPr>
        <p:scale>
          <a:sx n="66" d="100"/>
          <a:sy n="66" d="100"/>
        </p:scale>
        <p:origin x="17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jpeg"/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图像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图像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42" y="723577"/>
            <a:ext cx="5033353" cy="525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0" name="【PPT封面】DataEase 2023（无文字）-1920X1080.jpg" descr="【PPT封面】DataEase 2023（无文字）-1920X10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FIT2CLOUD飞致云 Logo-左右-反白.png" descr="FIT2CLOUD飞致云 Logo-左右-反白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90600"/>
            <a:ext cx="5461000" cy="573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4630400" y="12712700"/>
            <a:ext cx="5689600" cy="736600"/>
          </a:xfrm>
          <a:prstGeom prst="rect">
            <a:avLst/>
          </a:prstGeom>
        </p:spPr>
        <p:txBody>
          <a:bodyPr lIns="71436" tIns="71436" rIns="71436" bIns="71436" anchor="t"/>
          <a:lstStyle>
            <a:lvl1pPr defTabSz="821055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762000"/>
            <a:ext cx="5461002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 anchor="t"/>
          <a:lstStyle>
            <a:lvl1pPr defTabSz="821055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690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"/>
            <a:ext cx="24392890" cy="13713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51" y="671830"/>
            <a:ext cx="5461003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【PPT封底】DataEase 2023（无文字）-1920X1080.jpg" descr="【PPT封底】DataEase 2023（无文字）-1920X10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image4.png" descr="imag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4630400" y="12712700"/>
            <a:ext cx="5689600" cy="736600"/>
          </a:xfrm>
          <a:prstGeom prst="rect">
            <a:avLst/>
          </a:prstGeom>
        </p:spPr>
        <p:txBody>
          <a:bodyPr lIns="71436" tIns="71436" rIns="71436" bIns="71436" anchor="t"/>
          <a:lstStyle>
            <a:lvl1pPr defTabSz="821055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7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24392890" cy="13713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8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9" name="【PPT封底】DataEase 2023（无文字）-1920X1080.jpg" descr="【PPT封底】DataEase 2023（无文字）-1920X10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0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9906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690">
              <a:defRPr sz="22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indent="0" algn="ctr" defTabSz="584200"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tiff"/><Relationship Id="rId2" Type="http://schemas.openxmlformats.org/officeDocument/2006/relationships/image" Target="../media/image6.jpeg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0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1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2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13.png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14.png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1"/>
            <a:ext cx="24384000" cy="13716000"/>
          </a:xfrm>
          <a:prstGeom prst="rect">
            <a:avLst/>
          </a:prstGeom>
        </p:spPr>
      </p:pic>
      <p:pic>
        <p:nvPicPr>
          <p:cNvPr id="10" name="图片 9" descr="手机屏幕的截图&#10;&#10;低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587" y="3445297"/>
            <a:ext cx="6596063" cy="1694669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445153" y="6050850"/>
            <a:ext cx="17488930" cy="1614298"/>
          </a:xfrm>
          <a:prstGeom prst="roundRect">
            <a:avLst/>
          </a:prstGeom>
          <a:gradFill>
            <a:gsLst>
              <a:gs pos="0">
                <a:srgbClr val="2E86F7"/>
              </a:gs>
              <a:gs pos="40000">
                <a:srgbClr val="1D57D8"/>
              </a:gs>
              <a:gs pos="69000">
                <a:srgbClr val="113AE2"/>
              </a:gs>
              <a:gs pos="100000">
                <a:srgbClr val="071CD8"/>
              </a:gs>
            </a:gsLst>
            <a:lin ang="0" scaled="0"/>
          </a:gra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800" b="0" dirty="0">
                <a:solidFill>
                  <a:srgbClr val="FFFFFF"/>
                </a:solidFill>
                <a:latin typeface="阿里巴巴普惠体 3.0" panose="00020600040101010101" charset="-122"/>
                <a:ea typeface="阿里巴巴普惠体 3.0" panose="00020600040101010101" charset="-122"/>
                <a:cs typeface="Helvetica Neue Medium" panose="02000503000000020004"/>
                <a:sym typeface="+mn-ea"/>
              </a:rPr>
              <a:t>实战案例学习——电商案例分析</a:t>
            </a:r>
            <a:endParaRPr lang="zh-CN" altLang="en-US" sz="8800" b="0" dirty="0">
              <a:solidFill>
                <a:srgbClr val="FFFFFF"/>
              </a:solidFill>
              <a:latin typeface="阿里巴巴普惠体 3.0" panose="00020600040101010101" charset="-122"/>
              <a:ea typeface="阿里巴巴普惠体 3.0" panose="00020600040101010101" charset="-122"/>
              <a:cs typeface="Helvetica Neue Medium" panose="02000503000000020004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867" y="631372"/>
            <a:ext cx="4461597" cy="46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254927" y="9422253"/>
            <a:ext cx="7869381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127000" algn="ctr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0" dirty="0">
                <a:solidFill>
                  <a:schemeClr val="bg1"/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DataEase</a:t>
            </a:r>
            <a:r>
              <a:rPr lang="zh-CN" altLang="en-US" sz="4000" b="0" dirty="0">
                <a:solidFill>
                  <a:schemeClr val="bg1"/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 开源社区</a:t>
            </a:r>
            <a:endParaRPr lang="en-US" altLang="zh-CN" sz="4000" b="0" dirty="0">
              <a:solidFill>
                <a:schemeClr val="bg1"/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  <a:p>
            <a:pPr marL="0" marR="0" indent="127000" algn="ctr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cs typeface="+mn-cs"/>
                <a:sym typeface="Helvetica Neue" panose="02000503000000020004"/>
              </a:rPr>
              <a:t>202</a:t>
            </a:r>
            <a:r>
              <a:rPr lang="en-US" altLang="zh-CN" sz="4000" b="0" dirty="0">
                <a:solidFill>
                  <a:schemeClr val="bg1"/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4</a:t>
            </a:r>
            <a:r>
              <a:rPr lang="zh-CN" altLang="en-US" sz="4000" b="0" dirty="0">
                <a:solidFill>
                  <a:schemeClr val="bg1"/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 年 </a:t>
            </a:r>
            <a:r>
              <a:rPr lang="en-US" altLang="zh-CN" sz="4000" b="0" dirty="0">
                <a:solidFill>
                  <a:schemeClr val="bg1"/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1</a:t>
            </a:r>
            <a:r>
              <a:rPr lang="zh-CN" altLang="en-US" sz="4000" b="0" dirty="0">
                <a:solidFill>
                  <a:schemeClr val="bg1"/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 月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31710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实验结果</a:t>
              </a:r>
              <a:endParaRPr lang="zh-CN" altLang="en-US" sz="5000" dirty="0">
                <a:solidFill>
                  <a:srgbClr val="0C7BE0"/>
                </a:solidFill>
                <a:latin typeface="阿里巴巴普惠体 3.0" panose="00020600040101010101" charset="-122"/>
                <a:ea typeface="阿里巴巴普惠体 3.0" panose="00020600040101010101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0423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 startAt="7"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实验结果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DataEase 的仪表板链接。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根据仪表板输出数据分析报告，需包含相应的实现过程。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algn="l">
              <a:lnSpc>
                <a:spcPct val="150000"/>
              </a:lnSpc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941768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实验作业提交形式</a:t>
              </a:r>
              <a:endParaRPr lang="zh-CN" altLang="en-US" sz="5000" dirty="0">
                <a:solidFill>
                  <a:srgbClr val="0C7BE0"/>
                </a:solidFill>
                <a:latin typeface="阿里巴巴普惠体 3.0" panose="00020600040101010101" charset="-122"/>
                <a:ea typeface="阿里巴巴普惠体 3.0" panose="00020600040101010101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1590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 startAt="8"/>
            </a:pPr>
            <a:r>
              <a:rPr kumimoji="0" lang="zh-CN" altLang="en-US" sz="4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实验评分标准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数据处理：20分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数据分析算法的理论解释和实现：20分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数据可视化呈现的效果：20分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数据价值（对数据挖掘的深度和广度）20分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文档要求（作品文档齐全规范包含方案设计、作品数据、作品呈现等）20分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附加分：技术总结和分享（在公网--如知乎、CSDN、简书等--分享使用开发本项目过程中的技术总结和心得）：10分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【PPT封底】DataEase 2023（无文字）-1920X1080.jpg" descr="【PPT封底】DataEase 2023（无文字）-1920X108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10" y="-1"/>
            <a:ext cx="243840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4" name="文本框 5"/>
          <p:cNvSpPr txBox="1"/>
          <p:nvPr/>
        </p:nvSpPr>
        <p:spPr>
          <a:xfrm>
            <a:off x="6910070" y="5500370"/>
            <a:ext cx="10564495" cy="67373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indent="0" algn="ctr" defTabSz="1828800">
              <a:defRPr sz="12000" b="1">
                <a:solidFill>
                  <a:srgbClr val="5E5E5E"/>
                </a:solidFill>
                <a:latin typeface="Trebuchet MS" panose="020B0703020202090204"/>
                <a:ea typeface="Trebuchet MS" panose="020B0703020202090204"/>
                <a:cs typeface="Trebuchet MS" panose="020B0703020202090204"/>
                <a:sym typeface="Trebuchet MS" panose="020B0703020202090204"/>
              </a:defRPr>
            </a:pPr>
            <a:r>
              <a:rPr sz="3200" dirty="0">
                <a:latin typeface="阿里巴巴普惠体 3.0" panose="00020600040101010101" charset="-122"/>
                <a:ea typeface="阿里巴巴普惠体 3.0" panose="00020600040101010101" charset="-122"/>
                <a:cs typeface="Alibaba PuHuiTi 3.0 55 Regular" panose="00020600040101010101" pitchFamily="18" charset="-122"/>
              </a:rPr>
              <a:t>THANK YOU</a:t>
            </a:r>
            <a:endParaRPr sz="3200" dirty="0">
              <a:latin typeface="阿里巴巴普惠体 3.0" panose="00020600040101010101" charset="-122"/>
              <a:ea typeface="阿里巴巴普惠体 3.0" panose="00020600040101010101" charset="-122"/>
              <a:cs typeface="Alibaba PuHuiTi 3.0 55 Regular" panose="00020600040101010101" pitchFamily="18" charset="-122"/>
            </a:endParaRPr>
          </a:p>
        </p:txBody>
      </p:sp>
      <p:sp>
        <p:nvSpPr>
          <p:cNvPr id="596" name="文本框 13"/>
          <p:cNvSpPr txBox="1"/>
          <p:nvPr/>
        </p:nvSpPr>
        <p:spPr>
          <a:xfrm>
            <a:off x="9336562" y="9430074"/>
            <a:ext cx="4889501" cy="67373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indent="0" defTabSz="1828800">
              <a:defRPr sz="3600">
                <a:solidFill>
                  <a:srgbClr val="5E5E5E"/>
                </a:solidFill>
              </a:defRPr>
            </a:lvl1pPr>
          </a:lstStyle>
          <a:p>
            <a:pPr algn="ctr"/>
            <a:r>
              <a:rPr sz="3200" dirty="0">
                <a:latin typeface="阿里巴巴普惠体 3.0" panose="00020600040101010101" charset="-122"/>
                <a:ea typeface="阿里巴巴普惠体 3.0" panose="00020600040101010101" charset="-122"/>
                <a:cs typeface="Alibaba PuHuiTi 3.0 55 Regular" panose="00020600040101010101" pitchFamily="18" charset="-122"/>
              </a:rPr>
              <a:t>www.fit2cloud.com</a:t>
            </a:r>
            <a:endParaRPr sz="3200" dirty="0">
              <a:latin typeface="阿里巴巴普惠体 3.0" panose="00020600040101010101" charset="-122"/>
              <a:ea typeface="阿里巴巴普惠体 3.0" panose="00020600040101010101" charset="-122"/>
              <a:cs typeface="Alibaba PuHuiTi 3.0 55 Regular" panose="00020600040101010101" pitchFamily="18" charset="-122"/>
            </a:endParaRPr>
          </a:p>
        </p:txBody>
      </p:sp>
      <p:sp>
        <p:nvSpPr>
          <p:cNvPr id="597" name="文本框 13"/>
          <p:cNvSpPr txBox="1"/>
          <p:nvPr/>
        </p:nvSpPr>
        <p:spPr>
          <a:xfrm>
            <a:off x="9972715" y="10110536"/>
            <a:ext cx="3617194" cy="67373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indent="0" defTabSz="1828800">
              <a:defRPr sz="36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3200" dirty="0">
                <a:latin typeface="阿里巴巴普惠体 3.0" panose="00020600040101010101" charset="-122"/>
                <a:ea typeface="阿里巴巴普惠体 3.0" panose="00020600040101010101" charset="-122"/>
                <a:cs typeface="Alibaba PuHuiTi 3.0 55 Regular" panose="00020600040101010101" pitchFamily="18" charset="-122"/>
              </a:rPr>
              <a:t>400-052-0755</a:t>
            </a:r>
            <a:endParaRPr sz="3200" dirty="0">
              <a:latin typeface="阿里巴巴普惠体 3.0" panose="00020600040101010101" charset="-122"/>
              <a:ea typeface="阿里巴巴普惠体 3.0" panose="00020600040101010101" charset="-122"/>
              <a:cs typeface="Alibaba PuHuiTi 3.0 55 Regular" panose="00020600040101010101" pitchFamily="18" charset="-122"/>
            </a:endParaRPr>
          </a:p>
        </p:txBody>
      </p:sp>
      <p:sp>
        <p:nvSpPr>
          <p:cNvPr id="598" name="电话"/>
          <p:cNvSpPr/>
          <p:nvPr/>
        </p:nvSpPr>
        <p:spPr>
          <a:xfrm>
            <a:off x="9580039" y="10193182"/>
            <a:ext cx="508109" cy="508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indent="0" algn="ctr"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dirty="0">
              <a:latin typeface="Alibaba PuHuiTi 3.0 55 Regular" panose="00020600040101010101" pitchFamily="18" charset="-122"/>
              <a:ea typeface="Alibaba PuHuiTi 3.0 55 Regular" panose="00020600040101010101" pitchFamily="18" charset="-122"/>
              <a:cs typeface="Alibaba PuHuiTi 3.0 55 Regular" panose="00020600040101010101" pitchFamily="18" charset="-122"/>
            </a:endParaRPr>
          </a:p>
        </p:txBody>
      </p:sp>
      <p:pic>
        <p:nvPicPr>
          <p:cNvPr id="599" name="图像" descr="图像"/>
          <p:cNvPicPr/>
          <p:nvPr/>
        </p:nvPicPr>
        <p:blipFill>
          <a:blip r:embed="rId3"/>
          <a:stretch>
            <a:fillRect/>
          </a:stretch>
        </p:blipFill>
        <p:spPr>
          <a:xfrm>
            <a:off x="20755382" y="9313286"/>
            <a:ext cx="2643505" cy="2559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0" name="文本框 15"/>
          <p:cNvSpPr txBox="1"/>
          <p:nvPr/>
        </p:nvSpPr>
        <p:spPr>
          <a:xfrm>
            <a:off x="5287645" y="10839450"/>
            <a:ext cx="11684000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/>
          <a:p>
            <a:pPr indent="0" algn="ctr" defTabSz="1828800">
              <a:defRPr sz="32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00" dirty="0">
                <a:latin typeface="阿里巴巴普惠体 3.0" panose="00020600040101010101" charset="-122"/>
                <a:ea typeface="阿里巴巴普惠体 3.0" panose="00020600040101010101" charset="-122"/>
                <a:cs typeface="Alibaba PuHuiTi 3.0 55 Regular" panose="00020600040101010101" pitchFamily="18" charset="-122"/>
              </a:rPr>
              <a:t>    北京 · 上海 · 深圳 · 广州 · 南京 · 杭州 · 苏州 · 武汉</a:t>
            </a:r>
            <a:endParaRPr sz="1800" dirty="0">
              <a:latin typeface="阿里巴巴普惠体 3.0" panose="00020600040101010101" charset="-122"/>
              <a:ea typeface="阿里巴巴普惠体 3.0" panose="00020600040101010101" charset="-122"/>
              <a:cs typeface="Alibaba PuHuiTi 3.0 55 Regular" panose="00020600040101010101" pitchFamily="18" charset="-122"/>
            </a:endParaRPr>
          </a:p>
          <a:p>
            <a:pPr indent="0" algn="ctr" defTabSz="1828800">
              <a:defRPr sz="32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00" dirty="0">
                <a:latin typeface="阿里巴巴普惠体 3.0" panose="00020600040101010101" charset="-122"/>
                <a:ea typeface="阿里巴巴普惠体 3.0" panose="00020600040101010101" charset="-122"/>
                <a:cs typeface="Alibaba PuHuiTi 3.0 55 Regular" panose="00020600040101010101" pitchFamily="18" charset="-122"/>
              </a:rPr>
              <a:t>成都 · 西安 · 长沙 · 济南 · 青岛 · 郑州 · 厦门 · 合肥 · 重庆</a:t>
            </a:r>
            <a:endParaRPr sz="1800" dirty="0">
              <a:latin typeface="阿里巴巴普惠体 3.0" panose="00020600040101010101" charset="-122"/>
              <a:ea typeface="阿里巴巴普惠体 3.0" panose="00020600040101010101" charset="-122"/>
              <a:cs typeface="Alibaba PuHuiTi 3.0 55 Regular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0122" y="9313286"/>
            <a:ext cx="2531110" cy="25596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83043" y="11940395"/>
            <a:ext cx="23622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12700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cs typeface="Alibaba PuHuiTi 3.0 55 Regular" panose="00020600040101010101" pitchFamily="18" charset="-122"/>
                <a:sym typeface="Helvetica Neue" panose="02000503000000020004"/>
              </a:rPr>
              <a:t>企业</a:t>
            </a:r>
            <a:r>
              <a:rPr kumimoji="0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cs typeface="Alibaba PuHuiTi 3.0 55 Regular" panose="00020600040101010101" pitchFamily="18" charset="-122"/>
                <a:sym typeface="Helvetica Neue" panose="02000503000000020004"/>
              </a:rPr>
              <a:t>版试用</a:t>
            </a: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cs typeface="Alibaba PuHuiTi 3.0 55 Regular" panose="00020600040101010101" pitchFamily="18" charset="-122"/>
                <a:sym typeface="Helvetica Neue" panose="02000503000000020004"/>
              </a:rPr>
              <a:t>申请</a:t>
            </a:r>
            <a:endParaRPr kumimoji="0" lang="zh-CN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cs typeface="Alibaba PuHuiTi 3.0 55 Regular" panose="00020600040101010101" pitchFamily="18" charset="-122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192277" y="11941030"/>
            <a:ext cx="175260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12700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cs typeface="Alibaba PuHuiTi 3.0 55 Regular" panose="00020600040101010101" pitchFamily="18" charset="-122"/>
                <a:sym typeface="Helvetica Neue" panose="02000503000000020004"/>
              </a:rPr>
              <a:t>关注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cs typeface="Alibaba PuHuiTi 3.0 55 Regular" panose="00020600040101010101" pitchFamily="18" charset="-122"/>
                <a:sym typeface="Helvetica Neue" panose="02000503000000020004"/>
              </a:rPr>
              <a:t>公众号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cs typeface="Alibaba PuHuiTi 3.0 55 Regular" panose="00020600040101010101" pitchFamily="18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941768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电商案例分析（学堂知识店铺）</a:t>
              </a:r>
              <a:endParaRPr lang="zh-CN" altLang="en-US" sz="5000" dirty="0">
                <a:solidFill>
                  <a:srgbClr val="0C7BE0"/>
                </a:solidFill>
                <a:latin typeface="阿里巴巴普惠体 3.0" panose="00020600040101010101" charset="-122"/>
                <a:ea typeface="阿里巴巴普惠体 3.0" panose="00020600040101010101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0423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algn="l">
              <a:lnSpc>
                <a:spcPct val="150000"/>
              </a:lnSpc>
            </a:pP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sym typeface="Helvetica Neue" panose="02000503000000020004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525520" y="1812925"/>
            <a:ext cx="18782030" cy="894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实验目的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掌握数据可视化分析过程</a:t>
            </a: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+mn-ea"/>
              </a:rPr>
              <a:t>。</a:t>
            </a:r>
            <a:endParaRPr 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掌握数据可视化分析方法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+mn-ea"/>
              </a:rPr>
              <a:t>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+mn-ea"/>
              </a:rPr>
              <a:t>实验前提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  <a:sym typeface="+mn-ea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+mn-ea"/>
              </a:rPr>
              <a:t>掌握各种数据分析法。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  <a:p>
            <a:pPr marL="1371600" lvl="1" indent="-9144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+mn-ea"/>
              </a:rPr>
              <a:t>熟练使用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+mn-ea"/>
              </a:rPr>
              <a:t> DataEase 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+mn-ea"/>
              </a:rPr>
              <a:t>数据可视化工具</a:t>
            </a:r>
            <a:r>
              <a:rPr lang="zh-CN" altLang="en-US" sz="4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+mn-ea"/>
              </a:rPr>
              <a:t>。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  <a:p>
            <a:pPr marL="914400" indent="-914400" algn="l">
              <a:lnSpc>
                <a:spcPct val="180000"/>
              </a:lnSpc>
              <a:buFont typeface="+mj-lt"/>
              <a:buAutoNum type="arabicPeriod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实验内容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  <a:p>
            <a:pPr marL="457200" lvl="1" indent="0" algn="l">
              <a:lnSpc>
                <a:spcPct val="180000"/>
              </a:lnSpc>
              <a:buFont typeface="+mj-lt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+mn-ea"/>
              </a:rPr>
              <a:t>基于 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+mn-ea"/>
              </a:rPr>
              <a:t>DataEase 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+mn-ea"/>
              </a:rPr>
              <a:t>完成电商数据分析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525520" y="1910398"/>
            <a:ext cx="18782030" cy="9768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914400" indent="-914400" algn="l">
              <a:lnSpc>
                <a:spcPct val="170000"/>
              </a:lnSpc>
              <a:buFont typeface="+mj-lt"/>
              <a:buAutoNum type="arabicPeriod" startAt="4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实验环境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  <a:p>
            <a:pPr marL="1371600" lvl="1" indent="-914400" algn="l">
              <a:lnSpc>
                <a:spcPct val="170000"/>
              </a:lnSpc>
              <a:buFont typeface="+mj-ea"/>
              <a:buAutoNum type="circleNumDbPlain"/>
            </a:pP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每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 </a:t>
            </a: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2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 </a:t>
            </a: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个学生组成一个数据可视化小组。</a:t>
            </a:r>
            <a:endParaRPr 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  <a:p>
            <a:pPr marL="1371600" lvl="1" indent="-914400" algn="l">
              <a:lnSpc>
                <a:spcPct val="120000"/>
              </a:lnSpc>
              <a:buFont typeface="+mj-ea"/>
              <a:buAutoNum type="circleNumDbPlain"/>
            </a:pPr>
            <a:r>
              <a:rPr 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每人或每两人有一台可访问互联网的电脑。</a:t>
            </a:r>
            <a:endParaRPr lang="zh-CN" sz="4400" b="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  <a:p>
            <a:pPr marL="914400" indent="-914400" algn="l">
              <a:lnSpc>
                <a:spcPct val="180000"/>
              </a:lnSpc>
              <a:buFont typeface="+mj-lt"/>
              <a:buAutoNum type="arabicPeriod" startAt="4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实验过程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掌握电商案例的数据结构。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掌握电商案例的</a:t>
            </a:r>
            <a:r>
              <a:rPr lang="en-US" altLang="zh-CN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 Excel 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数据处理。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掌握电商案例数据集制作。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制作电商案例视图和仪表板。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根据制作的仪表板输出对应的实验报告。</a:t>
            </a:r>
            <a:endParaRPr lang="zh-CN" altLang="en-US" sz="4400" b="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" panose="00020600040101010101" charset="-122"/>
              <a:ea typeface="阿里巴巴普惠体 3.0" panose="00020600040101010101" charset="-122"/>
              <a:sym typeface="+mn-ea"/>
            </a:endParaRPr>
          </a:p>
        </p:txBody>
      </p:sp>
      <p:sp>
        <p:nvSpPr>
          <p:cNvPr id="4" name="矩形"/>
          <p:cNvSpPr/>
          <p:nvPr>
            <p:custDataLst>
              <p:tags r:id="rId2"/>
            </p:custDataLst>
          </p:nvPr>
        </p:nvSpPr>
        <p:spPr>
          <a:xfrm>
            <a:off x="-20955" y="-8255"/>
            <a:ext cx="8643814" cy="241935"/>
          </a:xfrm>
          <a:prstGeom prst="rect">
            <a:avLst/>
          </a:prstGeom>
          <a:solidFill>
            <a:srgbClr val="0C7BE0"/>
          </a:solidFill>
          <a:ln w="12700">
            <a:miter lim="400000"/>
          </a:ln>
        </p:spPr>
        <p:txBody>
          <a:bodyPr lIns="45720" rIns="45720" anchor="ctr"/>
          <a:p>
            <a:pPr defTabSz="914400"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/>
          </a:p>
        </p:txBody>
      </p:sp>
      <p:sp>
        <p:nvSpPr>
          <p:cNvPr id="7" name="数据可视化对企业的价值"/>
          <p:cNvSpPr txBox="1"/>
          <p:nvPr>
            <p:custDataLst>
              <p:tags r:id="rId3"/>
            </p:custDataLst>
          </p:nvPr>
        </p:nvSpPr>
        <p:spPr>
          <a:xfrm>
            <a:off x="52630" y="255905"/>
            <a:ext cx="9344100" cy="14814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indent="0" defTabSz="914400">
              <a:defRPr sz="5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sz="5000" dirty="0">
                <a:solidFill>
                  <a:srgbClr val="0C7BE0"/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电商案例分析（学堂知识店铺）</a:t>
            </a:r>
            <a:endParaRPr lang="zh-CN" altLang="en-US" sz="5000" dirty="0">
              <a:solidFill>
                <a:srgbClr val="0C7BE0"/>
              </a:solidFill>
              <a:latin typeface="阿里巴巴普惠体 3.0" panose="00020600040101010101" charset="-122"/>
              <a:ea typeface="阿里巴巴普惠体 3.0" panose="00020600040101010101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24344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数据结构</a:t>
              </a:r>
              <a:endParaRPr lang="zh-CN" altLang="en-US" sz="5000" dirty="0">
                <a:solidFill>
                  <a:srgbClr val="0C7BE0"/>
                </a:solidFill>
                <a:latin typeface="阿里巴巴普惠体 3.0" panose="00020600040101010101" charset="-122"/>
                <a:ea typeface="阿里巴巴普惠体 3.0" panose="00020600040101010101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89463" y="1440815"/>
            <a:ext cx="15205075" cy="118256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243445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数据结构</a:t>
              </a:r>
              <a:endParaRPr lang="zh-CN" altLang="en-US" sz="5000" dirty="0">
                <a:solidFill>
                  <a:srgbClr val="0C7BE0"/>
                </a:solidFill>
                <a:latin typeface="阿里巴巴普惠体 3.0" panose="00020600040101010101" charset="-122"/>
                <a:ea typeface="阿里巴巴普惠体 3.0" panose="00020600040101010101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01010" y="3138170"/>
            <a:ext cx="18381980" cy="81565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实验建议</a:t>
              </a:r>
              <a:endParaRPr lang="zh-CN" altLang="en-US" sz="5000" dirty="0">
                <a:solidFill>
                  <a:srgbClr val="0C7BE0"/>
                </a:solidFill>
                <a:latin typeface="阿里巴巴普惠体 3.0" panose="00020600040101010101" charset="-122"/>
                <a:ea typeface="阿里巴巴普惠体 3.0" panose="00020600040101010101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288030" y="1041400"/>
            <a:ext cx="19019520" cy="10423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p>
            <a:pPr marL="914400" indent="-914400" algn="l">
              <a:lnSpc>
                <a:spcPct val="180000"/>
              </a:lnSpc>
              <a:buFont typeface="+mj-lt"/>
              <a:buAutoNum type="arabicPeriod" startAt="6"/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</a:rPr>
              <a:t>实验建议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运用合适的数据分析方法进行数据分析，可使用对分析法、分组分析方法、ABC分析法、漏斗图分析法、RFM分析法</a:t>
            </a:r>
            <a:r>
              <a:rPr lang="zh-CN" altLang="en-US" sz="4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等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进行数据分析。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  <a:p>
            <a:pPr marL="1371600" lvl="1" indent="-914400" algn="l">
              <a:lnSpc>
                <a:spcPct val="150000"/>
              </a:lnSpc>
              <a:buFont typeface="+mj-ea"/>
              <a:buAutoNum type="circleNumDbPlain"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阿里巴巴普惠体 3.0" panose="00020600040101010101" charset="-122"/>
                <a:ea typeface="阿里巴巴普惠体 3.0" panose="00020600040101010101" charset="-122"/>
                <a:sym typeface="Helvetica Neue" panose="02000503000000020004"/>
              </a:rPr>
              <a:t>可从以下几个角度进行分析：销售额、销量、渠道来源、商品类型、不同省份、流量趋势、学习概况等。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阿里巴巴普惠体 3.0" panose="00020600040101010101" charset="-122"/>
              <a:ea typeface="阿里巴巴普惠体 3.0" panose="00020600040101010101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1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2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参考效果</a:t>
              </a:r>
              <a:endParaRPr lang="zh-CN" altLang="en-US" sz="5000" dirty="0">
                <a:solidFill>
                  <a:srgbClr val="0C7BE0"/>
                </a:solidFill>
                <a:latin typeface="阿里巴巴普惠体 3.0" panose="00020600040101010101" charset="-122"/>
                <a:ea typeface="阿里巴巴普惠体 3.0" panose="00020600040101010101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75969" y="2058035"/>
            <a:ext cx="17032061" cy="108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77285" y="2058035"/>
            <a:ext cx="17029430" cy="10800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3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4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参考效果</a:t>
              </a:r>
              <a:endParaRPr lang="zh-CN" altLang="en-US" sz="5000" dirty="0">
                <a:solidFill>
                  <a:srgbClr val="0C7BE0"/>
                </a:solidFill>
                <a:latin typeface="阿里巴巴普惠体 3.0" panose="00020600040101010101" charset="-122"/>
                <a:ea typeface="阿里巴巴普惠体 3.0" panose="00020600040101010101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07130" y="2058035"/>
            <a:ext cx="16999570" cy="10800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20955" y="-8255"/>
            <a:ext cx="7498080" cy="1745615"/>
            <a:chOff x="-33" y="-13"/>
            <a:chExt cx="7679" cy="2749"/>
          </a:xfrm>
        </p:grpSpPr>
        <p:sp>
          <p:nvSpPr>
            <p:cNvPr id="2" name="矩形"/>
            <p:cNvSpPr/>
            <p:nvPr>
              <p:custDataLst>
                <p:tags r:id="rId3"/>
              </p:custDataLst>
            </p:nvPr>
          </p:nvSpPr>
          <p:spPr>
            <a:xfrm>
              <a:off x="-33" y="-13"/>
              <a:ext cx="7048" cy="381"/>
            </a:xfrm>
            <a:prstGeom prst="rect">
              <a:avLst/>
            </a:prstGeom>
            <a:solidFill>
              <a:srgbClr val="0C7BE0"/>
            </a:solidFill>
            <a:ln w="12700">
              <a:miter lim="400000"/>
            </a:ln>
          </p:spPr>
          <p:txBody>
            <a:bodyPr lIns="45720" rIns="45720" anchor="ctr"/>
            <a:lstStyle/>
            <a:p>
              <a:pPr defTabSz="914400">
                <a:defRPr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  <p:sp>
          <p:nvSpPr>
            <p:cNvPr id="3" name="数据可视化对企业的价值"/>
            <p:cNvSpPr txBox="1"/>
            <p:nvPr>
              <p:custDataLst>
                <p:tags r:id="rId4"/>
              </p:custDataLst>
            </p:nvPr>
          </p:nvSpPr>
          <p:spPr>
            <a:xfrm>
              <a:off x="27" y="403"/>
              <a:ext cx="7619" cy="23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/>
            <a:lstStyle>
              <a:lvl1pPr indent="0" defTabSz="914400">
                <a:defRPr sz="50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电商案例分析</a:t>
              </a:r>
              <a:r>
                <a:rPr lang="en-US" altLang="zh-CN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-</a:t>
              </a:r>
              <a:r>
                <a:rPr lang="zh-CN" altLang="en-US" sz="5000" dirty="0">
                  <a:solidFill>
                    <a:srgbClr val="0C7BE0"/>
                  </a:solidFill>
                  <a:latin typeface="阿里巴巴普惠体 3.0" panose="00020600040101010101" charset="-122"/>
                  <a:ea typeface="阿里巴巴普惠体 3.0" panose="00020600040101010101" charset="-122"/>
                </a:rPr>
                <a:t>参考效果</a:t>
              </a:r>
              <a:endParaRPr lang="zh-CN" altLang="en-US" sz="5000" dirty="0">
                <a:solidFill>
                  <a:srgbClr val="0C7BE0"/>
                </a:solidFill>
                <a:latin typeface="阿里巴巴普惠体 3.0" panose="00020600040101010101" charset="-122"/>
                <a:ea typeface="阿里巴巴普惠体 3.0" panose="00020600040101010101" charset="-122"/>
              </a:endParaRPr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6_BasicWhit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127000" algn="l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WPS 演示</Application>
  <PresentationFormat>自定义</PresentationFormat>
  <Paragraphs>74</Paragraphs>
  <Slides>12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Helvetica Neue</vt:lpstr>
      <vt:lpstr>Helvetica Neue Medium</vt:lpstr>
      <vt:lpstr>Helvetica Neue Light</vt:lpstr>
      <vt:lpstr>Calibri</vt:lpstr>
      <vt:lpstr>Helvetica Neue</vt:lpstr>
      <vt:lpstr>黑体-简</vt:lpstr>
      <vt:lpstr>PingFang SC</vt:lpstr>
      <vt:lpstr>Trebuchet MS</vt:lpstr>
      <vt:lpstr>Alibaba PuHuiTi 3.0 55 Regular</vt:lpstr>
      <vt:lpstr>Helvetica</vt:lpstr>
      <vt:lpstr>宋体</vt:lpstr>
      <vt:lpstr>汉仪书宋二KW</vt:lpstr>
      <vt:lpstr>微软雅黑</vt:lpstr>
      <vt:lpstr>汉仪旗黑</vt:lpstr>
      <vt:lpstr>Arial Unicode MS</vt:lpstr>
      <vt:lpstr>阿里巴巴普惠体 3.0</vt:lpstr>
      <vt:lpstr>26_BasicWhite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看啥子啊</cp:lastModifiedBy>
  <cp:revision>854</cp:revision>
  <dcterms:created xsi:type="dcterms:W3CDTF">2024-07-23T06:37:54Z</dcterms:created>
  <dcterms:modified xsi:type="dcterms:W3CDTF">2024-07-23T06:37:54Z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24E1F7B36E906A329FAF8A651292AEE7_42</vt:lpwstr>
  </property>
  <property fmtid="{D5CDD505-2E9C-101B-9397-08002B2CF9AE}" pid="3" name="KSOProductBuildVer">
    <vt:lpwstr>2052-6.5.2.8766</vt:lpwstr>
  </property>
</Properties>
</file>